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59" r:id="rId6"/>
    <p:sldId id="263" r:id="rId7"/>
    <p:sldId id="264" r:id="rId8"/>
    <p:sldId id="260" r:id="rId9"/>
    <p:sldId id="266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9"/>
    <p:restoredTop sz="94709"/>
  </p:normalViewPr>
  <p:slideViewPr>
    <p:cSldViewPr snapToGrid="0" showGuides="1">
      <p:cViewPr>
        <p:scale>
          <a:sx n="125" d="100"/>
          <a:sy n="125" d="100"/>
        </p:scale>
        <p:origin x="1088" y="18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FFA1C-E58B-794F-B6BA-CBC8DF2D0D7A}" type="datetimeFigureOut"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4470A-F664-E340-B21B-059894FC1F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66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random schrodinger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4470A-F664-E340-B21B-059894FC1FDC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1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BA7B-4894-24E4-612C-95DDB82FB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73B13-4DD6-A487-263E-5BA252A42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67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26E5-37E1-D71B-0233-88A0292E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486D5-DB96-D00D-5A6C-58B469ED2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99ED-7431-7E6D-A47E-8064AB4F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25A9C-8DA2-5F71-276D-AF74694D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ED3C4-1416-A58E-3D9B-DDE6CA9F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‹#›</a:t>
            </a:fld>
            <a:r>
              <a:rPr lang="en-US"/>
              <a:t> / 10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hlinkClick r:id="rId2" action="ppaction://hlinksldjump"/>
            <a:extLst>
              <a:ext uri="{FF2B5EF4-FFF2-40B4-BE49-F238E27FC236}">
                <a16:creationId xmlns:a16="http://schemas.microsoft.com/office/drawing/2014/main" id="{D547429E-C4FB-3C41-F449-6F212EE07768}"/>
              </a:ext>
            </a:extLst>
          </p:cNvPr>
          <p:cNvSpPr/>
          <p:nvPr userDrawn="1"/>
        </p:nvSpPr>
        <p:spPr>
          <a:xfrm>
            <a:off x="0" y="6356349"/>
            <a:ext cx="12192000" cy="365125"/>
          </a:xfrm>
          <a:prstGeom prst="rect">
            <a:avLst/>
          </a:prstGeom>
          <a:solidFill>
            <a:srgbClr val="FFD5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885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4599B-14D7-6C85-D72D-1E4F1924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6A2A-78ED-AB4C-1215-5C8F753B8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C8607-F62A-AEA0-19A9-C808193EF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A08B6-9039-4A96-147A-5CB27C08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2D739-267C-D35C-B235-E553D5EA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‹#›</a:t>
            </a:fld>
            <a:r>
              <a:rPr lang="en-US"/>
              <a:t> / 10</a:t>
            </a:r>
          </a:p>
        </p:txBody>
      </p:sp>
      <p:sp>
        <p:nvSpPr>
          <p:cNvPr id="10" name="Rectangle 9">
            <a:hlinkClick r:id="rId2" action="ppaction://hlinksldjump"/>
            <a:extLst>
              <a:ext uri="{FF2B5EF4-FFF2-40B4-BE49-F238E27FC236}">
                <a16:creationId xmlns:a16="http://schemas.microsoft.com/office/drawing/2014/main" id="{85C6A75B-00EA-5DB9-7834-5200C4129C35}"/>
              </a:ext>
            </a:extLst>
          </p:cNvPr>
          <p:cNvSpPr/>
          <p:nvPr userDrawn="1"/>
        </p:nvSpPr>
        <p:spPr>
          <a:xfrm>
            <a:off x="0" y="6356349"/>
            <a:ext cx="12192000" cy="365125"/>
          </a:xfrm>
          <a:prstGeom prst="rect">
            <a:avLst/>
          </a:prstGeom>
          <a:solidFill>
            <a:srgbClr val="FFD5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8E22AEFC-B96D-6E70-0C2A-46A550D3EEE6}"/>
              </a:ext>
            </a:extLst>
          </p:cNvPr>
          <p:cNvSpPr/>
          <p:nvPr userDrawn="1"/>
        </p:nvSpPr>
        <p:spPr>
          <a:xfrm>
            <a:off x="0" y="6356349"/>
            <a:ext cx="12192000" cy="365125"/>
          </a:xfrm>
          <a:prstGeom prst="rect">
            <a:avLst/>
          </a:prstGeom>
          <a:solidFill>
            <a:srgbClr val="FFD5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B7475-8CF7-CF27-3468-B09C5382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1D308-A86D-0FBC-9A76-7E49DECA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78DE2-875B-7BAF-B44A-08DEF50F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03023-13AF-2072-54D6-9B7FE2A1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‹#›</a:t>
            </a:fld>
            <a:r>
              <a:rPr lang="en-US"/>
              <a:t> / 10 </a:t>
            </a:r>
          </a:p>
        </p:txBody>
      </p:sp>
    </p:spTree>
    <p:extLst>
      <p:ext uri="{BB962C8B-B14F-4D97-AF65-F5344CB8AC3E}">
        <p14:creationId xmlns:p14="http://schemas.microsoft.com/office/powerpoint/2010/main" val="377139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0D851D-33B7-5759-6DAE-A11DD8D0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563D-DBE0-1AB2-C81D-F9513ABE6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188F5-F502-6321-9A83-D756128CC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r>
              <a:rPr lang="en-US"/>
              <a:t>12/5/22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2792-0A4F-92AB-F83B-FF888DC7D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fld id="{503D2342-206C-0744-AA3D-426EC4E69726}" type="slidenum">
              <a:rPr lang="en-US" smtClean="0"/>
              <a:pPr/>
              <a:t>‹#›</a:t>
            </a:fld>
            <a:r>
              <a:rPr lang="en-US" dirty="0"/>
              <a:t> / 10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F58DEB-CFA4-CC40-1248-4FFDBDC7D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Noah Toyonaga</a:t>
            </a:r>
          </a:p>
        </p:txBody>
      </p:sp>
    </p:spTree>
    <p:extLst>
      <p:ext uri="{BB962C8B-B14F-4D97-AF65-F5344CB8AC3E}">
        <p14:creationId xmlns:p14="http://schemas.microsoft.com/office/powerpoint/2010/main" val="343526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sansLight" panose="020006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sansLight" panose="020006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sansLight" panose="020006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sansLight" panose="020006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sansLight" panose="020006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sansLight" panose="020006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abs/1807.03031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rged" descr="merged">
            <a:hlinkClick r:id="" action="ppaction://media"/>
            <a:extLst>
              <a:ext uri="{FF2B5EF4-FFF2-40B4-BE49-F238E27FC236}">
                <a16:creationId xmlns:a16="http://schemas.microsoft.com/office/drawing/2014/main" id="{EF33C722-B9A6-9F3E-60DA-C8653AA78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434" b="4434"/>
          <a:stretch/>
        </p:blipFill>
        <p:spPr>
          <a:xfrm>
            <a:off x="-614680" y="-620356"/>
            <a:ext cx="54864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6D9D5-2FE4-7A41-864A-F0020C0A9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Random Spring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75B48-8366-FA4A-E632-B39624D4C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Noah Toyonaga</a:t>
            </a:r>
          </a:p>
          <a:p>
            <a:r>
              <a:rPr lang="en-US"/>
              <a:t>12/5/22</a:t>
            </a:r>
          </a:p>
        </p:txBody>
      </p:sp>
    </p:spTree>
    <p:extLst>
      <p:ext uri="{BB962C8B-B14F-4D97-AF65-F5344CB8AC3E}">
        <p14:creationId xmlns:p14="http://schemas.microsoft.com/office/powerpoint/2010/main" val="22556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DAF9-DED3-E553-6EAC-216AF01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en-US"/>
              <a:t>Poisson + Sparse Random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D23B0-21F3-7205-ABB5-2B7A7181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131CEB-3107-B597-0CC2-69126C19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62" y="1539355"/>
            <a:ext cx="2623688" cy="896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BBC550-DE9B-BDA6-F8E8-3324465F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10" y="2690294"/>
            <a:ext cx="4589780" cy="447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B9C8DC-0F87-2DBF-1636-52912B2E8A16}"/>
              </a:ext>
            </a:extLst>
          </p:cNvPr>
          <p:cNvSpPr txBox="1"/>
          <p:nvPr/>
        </p:nvSpPr>
        <p:spPr>
          <a:xfrm>
            <a:off x="9888783" y="5980561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Helvetica" pitchFamily="2" charset="0"/>
              </a:rPr>
              <a:t>N=500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7F770-B176-3855-763C-3FB4C7C6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206" y="3943978"/>
            <a:ext cx="1635760" cy="17106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C3E688-6B04-F9F2-07A6-A8D2CD9CD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07" y="3943978"/>
            <a:ext cx="1635760" cy="17106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315F05-8B0E-08D6-96B3-A29613618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618" y="1537591"/>
            <a:ext cx="4109720" cy="41890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131A8A-CE79-5321-87C5-ACDF0B3312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105" y="3943977"/>
            <a:ext cx="1635762" cy="1710638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7F36A4C1-0279-438A-BD04-C91AE054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A744649-0689-0968-87BC-08284701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10</a:t>
            </a:fld>
            <a:r>
              <a:rPr lang="en-US"/>
              <a:t> /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9363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17CC-6521-9401-9E3F-499480FC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80DA-C14A-B8BF-5A0A-FEF85477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8C65A-F1CF-225B-9116-1E11D65E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01D03-68AA-91EB-F463-D5CB3E3F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469CF-02A4-F1AC-6BE8-BDF5B2B4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11</a:t>
            </a:fld>
            <a:r>
              <a:rPr lang="en-US"/>
              <a:t> /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954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AB59-63CA-CE1C-4762-4C628B11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“Classical” Spring Networks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A6AF6D-A88D-77D3-FC17-7E1646CEA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70" y="2060020"/>
            <a:ext cx="5348544" cy="885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389B46-0F0E-7C7A-A991-E8528CD55FB5}"/>
              </a:ext>
            </a:extLst>
          </p:cNvPr>
          <p:cNvSpPr txBox="1"/>
          <p:nvPr/>
        </p:nvSpPr>
        <p:spPr>
          <a:xfrm>
            <a:off x="710647" y="1734105"/>
            <a:ext cx="309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latin typeface="Helvetica" pitchFamily="2" charset="0"/>
              </a:rPr>
              <a:t>Harmonic Spring Equation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C87456-D1D3-0FD5-AC08-ED3473BCE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48" y="3285748"/>
            <a:ext cx="4368800" cy="1104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0BAB74-72B4-FC67-5B01-9A12EB3E0991}"/>
              </a:ext>
            </a:extLst>
          </p:cNvPr>
          <p:cNvSpPr txBox="1"/>
          <p:nvPr/>
        </p:nvSpPr>
        <p:spPr>
          <a:xfrm>
            <a:off x="706910" y="2992285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latin typeface="Helvetica" pitchFamily="2" charset="0"/>
              </a:rPr>
              <a:t>Newton (Inertial Dynamics)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549B9A-055C-1336-E2FA-028DD3701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550" y="2660650"/>
            <a:ext cx="2349500" cy="1536700"/>
          </a:xfrm>
          <a:prstGeom prst="rect">
            <a:avLst/>
          </a:prstGeo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93A5DB08-AAF0-E587-0117-D4541C7A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173137D6-F6CA-6FD4-9273-6808AF22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B31BC74A-F066-DB5D-D93D-6B5F7BDD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2</a:t>
            </a:fld>
            <a:r>
              <a:rPr lang="en-US"/>
              <a:t> /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490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AB59-63CA-CE1C-4762-4C628B11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“Classical” Spring Networks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A6AF6D-A88D-77D3-FC17-7E1646CEA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70" y="2060020"/>
            <a:ext cx="5348544" cy="885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389B46-0F0E-7C7A-A991-E8528CD55FB5}"/>
              </a:ext>
            </a:extLst>
          </p:cNvPr>
          <p:cNvSpPr txBox="1"/>
          <p:nvPr/>
        </p:nvSpPr>
        <p:spPr>
          <a:xfrm>
            <a:off x="710647" y="1734105"/>
            <a:ext cx="309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latin typeface="Helvetica" pitchFamily="2" charset="0"/>
              </a:rPr>
              <a:t>Harmonic Spring Equation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C87456-D1D3-0FD5-AC08-ED3473BCE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48" y="3285748"/>
            <a:ext cx="4368800" cy="1104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0BAB74-72B4-FC67-5B01-9A12EB3E0991}"/>
              </a:ext>
            </a:extLst>
          </p:cNvPr>
          <p:cNvSpPr txBox="1"/>
          <p:nvPr/>
        </p:nvSpPr>
        <p:spPr>
          <a:xfrm>
            <a:off x="706910" y="2992285"/>
            <a:ext cx="314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latin typeface="Helvetica" pitchFamily="2" charset="0"/>
              </a:rPr>
              <a:t>Newton (Inertial Dynamics)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0D5CE9-1FDD-97A1-23BB-5E4FF3A48674}"/>
              </a:ext>
            </a:extLst>
          </p:cNvPr>
          <p:cNvSpPr txBox="1"/>
          <p:nvPr/>
        </p:nvSpPr>
        <p:spPr>
          <a:xfrm>
            <a:off x="706910" y="439064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latin typeface="Helvetica" pitchFamily="2" charset="0"/>
              </a:rPr>
              <a:t>System of springs: stiffness Matrix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A7F02B-4609-BFB9-36F3-EBFFB2EE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17" y="4698511"/>
            <a:ext cx="2587362" cy="1202128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A672B3AA-DE07-42AB-0DC7-724EF172C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977193" y="3130308"/>
            <a:ext cx="4825304" cy="2421849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D67EB5-EB50-720D-7506-B68F96B31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193" y="2046209"/>
            <a:ext cx="5079728" cy="8960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1F1144-8656-2014-6727-8FD38FD2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F59F5-9865-6938-BD22-CC365ED3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A8D9A-C39E-1296-B553-A32D827D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3</a:t>
            </a:fld>
            <a:r>
              <a:rPr lang="en-US"/>
              <a:t> /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26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DAF9-DED3-E553-6EAC-216AF01F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Modes of a 1D array of springs.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D23B0-21F3-7205-ABB5-2B7A7181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6B849-9F83-F9F0-4631-65165852C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741" y="1974800"/>
            <a:ext cx="4140200" cy="4518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017EF5-1140-F422-954E-ED9BC7953414}"/>
              </a:ext>
            </a:extLst>
          </p:cNvPr>
          <p:cNvSpPr txBox="1"/>
          <p:nvPr/>
        </p:nvSpPr>
        <p:spPr>
          <a:xfrm>
            <a:off x="2550696" y="1506022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latin typeface="Helvetica" pitchFamily="2" charset="0"/>
              </a:rPr>
              <a:t>N = 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CA204-84F0-1142-3491-1E7BDBCFCD4C}"/>
              </a:ext>
            </a:extLst>
          </p:cNvPr>
          <p:cNvSpPr txBox="1"/>
          <p:nvPr/>
        </p:nvSpPr>
        <p:spPr>
          <a:xfrm>
            <a:off x="8487345" y="1400918"/>
            <a:ext cx="99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latin typeface="Helvetica" pitchFamily="2" charset="0"/>
              </a:rPr>
              <a:t>N = 100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A84834-ABBE-C412-1631-A8B85DC1F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06" y="5509511"/>
            <a:ext cx="2946830" cy="5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3DC825-38E6-C48C-7504-1EFB2646F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" y="1898454"/>
            <a:ext cx="3045342" cy="3413343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E43037D-FAEE-5B8D-2590-0C442A75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9754F0-0D55-CEDF-56F1-EDB88045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4</a:t>
            </a:fld>
            <a:r>
              <a:rPr lang="en-US"/>
              <a:t> /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47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DAF9-DED3-E553-6EAC-216AF01F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D23B0-21F3-7205-ABB5-2B7A7181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910BD-2F52-D7FC-E2C0-CDDE47A0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808" y="2184987"/>
            <a:ext cx="3848099" cy="1662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DF33B4-97C5-8CB9-3955-A944C35F781C}"/>
              </a:ext>
            </a:extLst>
          </p:cNvPr>
          <p:cNvSpPr txBox="1"/>
          <p:nvPr/>
        </p:nvSpPr>
        <p:spPr>
          <a:xfrm>
            <a:off x="4580200" y="1690688"/>
            <a:ext cx="303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latin typeface="Helvetica" pitchFamily="2" charset="0"/>
              </a:rPr>
              <a:t>Finite Difference Operator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40BC2-E7A5-6510-1B3B-6C752971E761}"/>
              </a:ext>
            </a:extLst>
          </p:cNvPr>
          <p:cNvSpPr txBox="1"/>
          <p:nvPr/>
        </p:nvSpPr>
        <p:spPr>
          <a:xfrm>
            <a:off x="3780718" y="4075083"/>
            <a:ext cx="463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latin typeface="Helvetica" pitchFamily="2" charset="0"/>
              </a:rPr>
              <a:t>Time Independent Schrodinger Equation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405453-E0E4-86C9-69BC-3A64EFFD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07" y="4671983"/>
            <a:ext cx="4279900" cy="775645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4250C9E-D063-BE95-F2B9-D607C4A2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9474791-24B2-CCC5-9C05-43AFC6DF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5</a:t>
            </a:fld>
            <a:r>
              <a:rPr lang="en-US"/>
              <a:t> /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349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DAF9-DED3-E553-6EAC-216AF01F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Anderson Localization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D23B0-21F3-7205-ABB5-2B7A7181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1E554-3911-3580-A440-5F18E33E7415}"/>
              </a:ext>
            </a:extLst>
          </p:cNvPr>
          <p:cNvSpPr txBox="1"/>
          <p:nvPr/>
        </p:nvSpPr>
        <p:spPr>
          <a:xfrm>
            <a:off x="493112" y="5954236"/>
            <a:ext cx="10601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1] M. Filoche and S. Mayboroda, Universal Mechanism for Anderson and Weak Localization, Proc. Natl. Acad. Sci. U. S. A. 109, 14761 (2012).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16072-CCF1-DFA6-61C6-0B130267FE84}"/>
              </a:ext>
            </a:extLst>
          </p:cNvPr>
          <p:cNvSpPr txBox="1"/>
          <p:nvPr/>
        </p:nvSpPr>
        <p:spPr>
          <a:xfrm>
            <a:off x="4651336" y="5477646"/>
            <a:ext cx="3506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089FF9-FEAD-E30A-B280-7B3F049E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16" y="3393324"/>
            <a:ext cx="3975100" cy="20843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84CE22-7644-498E-D1F1-8E230524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412" y="659898"/>
            <a:ext cx="4546600" cy="8630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D05012-3B28-5E90-E863-62A4A0C98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130" y="1690688"/>
            <a:ext cx="4828348" cy="45614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A7CAE9-0B7B-FE77-D5A9-671A2D6D9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560" y="2256555"/>
            <a:ext cx="2387600" cy="10923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8AD746-F169-861A-E6D3-CA4604A1C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522" y="1575470"/>
            <a:ext cx="3758133" cy="681085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5189175B-E922-5A59-1741-9D692273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B09E1D1-E5E9-92A4-3E92-D7694F696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6</a:t>
            </a:fld>
            <a:r>
              <a:rPr lang="en-US"/>
              <a:t> /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1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DAF9-DED3-E553-6EAC-216AF01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en-US"/>
              <a:t>Random Band Matrices (RBM)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D23B0-21F3-7205-ABB5-2B7A7181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7850B-A247-FD98-FC1D-E5802C3C1532}"/>
              </a:ext>
            </a:extLst>
          </p:cNvPr>
          <p:cNvSpPr txBox="1"/>
          <p:nvPr/>
        </p:nvSpPr>
        <p:spPr>
          <a:xfrm>
            <a:off x="2318860" y="1445534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Helvetica" pitchFamily="2" charset="0"/>
              </a:rPr>
              <a:t>W = 450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95AC5-D148-EF86-75FB-6185A405E96C}"/>
              </a:ext>
            </a:extLst>
          </p:cNvPr>
          <p:cNvSpPr txBox="1"/>
          <p:nvPr/>
        </p:nvSpPr>
        <p:spPr>
          <a:xfrm>
            <a:off x="7851407" y="1352723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Helvetica" pitchFamily="2" charset="0"/>
              </a:rPr>
              <a:t>W = 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DEC7D-3ACD-89FB-9C1D-41A12B51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73" y="1689329"/>
            <a:ext cx="2641620" cy="4096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627FA-FA68-9486-2B1A-06A1E69D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594" y="3934668"/>
            <a:ext cx="2273111" cy="2023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9EAADD-B18A-5183-6642-9EF46A61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928" y="1776906"/>
            <a:ext cx="1851858" cy="1895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9CF83-B563-7649-832C-C8BBFD1F5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107281"/>
            <a:ext cx="2273111" cy="2023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62B1C-3BB1-63C4-5A53-13B8D62F6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927" y="1925195"/>
            <a:ext cx="2641620" cy="4096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98FC8-15A0-0DE7-1E8E-4A0CE5CD8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355" y="1861942"/>
            <a:ext cx="1977628" cy="2023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777329-9102-5602-E921-AE586F3B4AE2}"/>
              </a:ext>
            </a:extLst>
          </p:cNvPr>
          <p:cNvSpPr txBox="1"/>
          <p:nvPr/>
        </p:nvSpPr>
        <p:spPr>
          <a:xfrm>
            <a:off x="580914" y="1768915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220E2-1F5F-A159-F2DF-0EB43CF58E23}"/>
              </a:ext>
            </a:extLst>
          </p:cNvPr>
          <p:cNvSpPr txBox="1"/>
          <p:nvPr/>
        </p:nvSpPr>
        <p:spPr>
          <a:xfrm>
            <a:off x="580914" y="3862577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C42C7-FE46-076A-5FD9-03D54176BD19}"/>
              </a:ext>
            </a:extLst>
          </p:cNvPr>
          <p:cNvSpPr txBox="1"/>
          <p:nvPr/>
        </p:nvSpPr>
        <p:spPr>
          <a:xfrm>
            <a:off x="2844795" y="1744376"/>
            <a:ext cx="37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F43EC-A980-5DAE-D2CC-03C761D56F0A}"/>
              </a:ext>
            </a:extLst>
          </p:cNvPr>
          <p:cNvSpPr txBox="1"/>
          <p:nvPr/>
        </p:nvSpPr>
        <p:spPr>
          <a:xfrm>
            <a:off x="482952" y="6101423"/>
            <a:ext cx="10601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1] P. Bourgade, Random Band Matrices,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http://arxiv.org/abs/1807.03031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2] M. Shcherbina and T. Shcherbina, Universality for 1d Random Band Matrices, Commun. Math. Phys. 385, 667 (2021).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9953B-06FB-8676-22EE-333164469F70}"/>
              </a:ext>
            </a:extLst>
          </p:cNvPr>
          <p:cNvSpPr txBox="1"/>
          <p:nvPr/>
        </p:nvSpPr>
        <p:spPr>
          <a:xfrm>
            <a:off x="9888783" y="5980561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Helvetica" pitchFamily="2" charset="0"/>
              </a:rPr>
              <a:t>N=900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2322AC92-F540-CDC8-5542-9152DA6E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E980525-082C-0AAB-4714-3F820762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7</a:t>
            </a:fld>
            <a:r>
              <a:rPr lang="en-US"/>
              <a:t> /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0374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DAF9-DED3-E553-6EAC-216AF01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en-US"/>
              <a:t>Random Band Matrices (RBM)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D23B0-21F3-7205-ABB5-2B7A7181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7850B-A247-FD98-FC1D-E5802C3C1532}"/>
              </a:ext>
            </a:extLst>
          </p:cNvPr>
          <p:cNvSpPr txBox="1"/>
          <p:nvPr/>
        </p:nvSpPr>
        <p:spPr>
          <a:xfrm>
            <a:off x="2710514" y="1415793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Helvetica" pitchFamily="2" charset="0"/>
              </a:rPr>
              <a:t>W = 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95AC5-D148-EF86-75FB-6185A405E96C}"/>
              </a:ext>
            </a:extLst>
          </p:cNvPr>
          <p:cNvSpPr txBox="1"/>
          <p:nvPr/>
        </p:nvSpPr>
        <p:spPr>
          <a:xfrm>
            <a:off x="8428059" y="1415793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Helvetica" pitchFamily="2" charset="0"/>
              </a:rPr>
              <a:t>W = 10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1E6287-A02C-5A8C-06FC-987C9E62D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71" y="4123714"/>
            <a:ext cx="2273110" cy="20239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17A6CC-FD0E-10B4-4EB4-45206C10E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10" y="1878375"/>
            <a:ext cx="1937431" cy="19828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0A6A6A-37D5-8993-670D-02789066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613" y="1878375"/>
            <a:ext cx="2641620" cy="40966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E6B211-B58E-8237-DBD3-C8C24B148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56" y="4078523"/>
            <a:ext cx="2273112" cy="20239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971F50-B9AF-750B-0F9E-B258F9FD1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158" y="1979217"/>
            <a:ext cx="2547456" cy="39506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6BD457-A0BD-99E5-2638-2CD725AF9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766" y="2069268"/>
            <a:ext cx="1977628" cy="20239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E9ACFBE-6913-14C8-A13B-6788494530E4}"/>
              </a:ext>
            </a:extLst>
          </p:cNvPr>
          <p:cNvSpPr txBox="1"/>
          <p:nvPr/>
        </p:nvSpPr>
        <p:spPr>
          <a:xfrm>
            <a:off x="9888783" y="5980561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Helvetica" pitchFamily="2" charset="0"/>
              </a:rPr>
              <a:t>N=900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8094EA91-DE3A-4B30-C5EA-D236F22F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140BE632-BAEC-C217-D6A4-44DA329C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8</a:t>
            </a:fld>
            <a:r>
              <a:rPr lang="en-US"/>
              <a:t> /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650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DAF9-DED3-E553-6EAC-216AF01F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en-US"/>
              <a:t>Random Band Matrices (RBM)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D23B0-21F3-7205-ABB5-2B7A7181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12/5/22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2F08F-755D-E561-7BBD-D692B2C0005D}"/>
              </a:ext>
            </a:extLst>
          </p:cNvPr>
          <p:cNvSpPr txBox="1"/>
          <p:nvPr/>
        </p:nvSpPr>
        <p:spPr>
          <a:xfrm>
            <a:off x="2372026" y="264757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Helvetica" pitchFamily="2" charset="0"/>
              </a:rPr>
              <a:t>An order parameter for </a:t>
            </a:r>
          </a:p>
          <a:p>
            <a:pPr algn="ctr"/>
            <a:r>
              <a:rPr lang="en-US" sz="2000" b="1" u="sng" dirty="0">
                <a:latin typeface="Helvetica" pitchFamily="2" charset="0"/>
              </a:rPr>
              <a:t>eigenvector localization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06344-F2D7-055F-271B-D215B60E660C}"/>
              </a:ext>
            </a:extLst>
          </p:cNvPr>
          <p:cNvSpPr txBox="1"/>
          <p:nvPr/>
        </p:nvSpPr>
        <p:spPr>
          <a:xfrm>
            <a:off x="482952" y="6101423"/>
            <a:ext cx="10601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1] G. Casati, L. Molinari, and F. Izrailev, Scaling Properties of Band Random Matrices, Phys. Rev. Lett. 64, 1851 (1990).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29A1B9-6811-3013-1380-7390E196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306" y="3504433"/>
            <a:ext cx="3242310" cy="1176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C6A4D9-CCC8-E77C-1C7C-1904026D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5467"/>
            <a:ext cx="4593254" cy="46964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3308EB-C08A-EFBD-D32E-04C754B0EE10}"/>
              </a:ext>
            </a:extLst>
          </p:cNvPr>
          <p:cNvSpPr txBox="1"/>
          <p:nvPr/>
        </p:nvSpPr>
        <p:spPr>
          <a:xfrm>
            <a:off x="9888783" y="5980561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Helvetica" pitchFamily="2" charset="0"/>
              </a:rPr>
              <a:t>N=900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080880-4FFA-EBF9-18A0-ABF42F1A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Noah Toyonaga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87BE9FF-35C8-4589-A2CA-9DCFBFC52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2342-206C-0744-AA3D-426EC4E69726}" type="slidenum">
              <a:rPr lang="en-US" smtClean="0"/>
              <a:t>9</a:t>
            </a:fld>
            <a:r>
              <a:rPr lang="en-US"/>
              <a:t> / 10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33998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Words>315</Words>
  <Application>Microsoft Macintosh PowerPoint</Application>
  <PresentationFormat>Widescreen</PresentationFormat>
  <Paragraphs>71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GeosansLight</vt:lpstr>
      <vt:lpstr>Helvetica</vt:lpstr>
      <vt:lpstr>1_Office Theme</vt:lpstr>
      <vt:lpstr>Random Spring Networks</vt:lpstr>
      <vt:lpstr>Motivation: “Classical” Spring Networks</vt:lpstr>
      <vt:lpstr>Motivation: “Classical” Spring Networks</vt:lpstr>
      <vt:lpstr>Modes of a 1D array of springs.</vt:lpstr>
      <vt:lpstr>Poisson Equation</vt:lpstr>
      <vt:lpstr>Anderson Localization</vt:lpstr>
      <vt:lpstr>Random Band Matrices (RBM)</vt:lpstr>
      <vt:lpstr>Random Band Matrices (RBM)</vt:lpstr>
      <vt:lpstr>Random Band Matrices (RBM)</vt:lpstr>
      <vt:lpstr>Poisson + Sparse Random Connections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Spring Networks</dc:title>
  <dc:creator>Toyonaga, Noah</dc:creator>
  <cp:lastModifiedBy>Toyonaga, Noah</cp:lastModifiedBy>
  <cp:revision>18</cp:revision>
  <dcterms:created xsi:type="dcterms:W3CDTF">2022-12-05T07:45:20Z</dcterms:created>
  <dcterms:modified xsi:type="dcterms:W3CDTF">2022-12-05T14:38:36Z</dcterms:modified>
</cp:coreProperties>
</file>